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3" r:id="rId1"/>
  </p:sldMasterIdLst>
  <p:notesMasterIdLst>
    <p:notesMasterId r:id="rId3"/>
  </p:notesMasterIdLst>
  <p:sldIdLst>
    <p:sldId id="256" r:id="rId2"/>
  </p:sldIdLst>
  <p:sldSz cx="14071600" cy="20104100"/>
  <p:notesSz cx="14071600" cy="201041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613" y="29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345725" y="1507800"/>
            <a:ext cx="9381525" cy="7539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407150" y="9549425"/>
            <a:ext cx="11257275" cy="9046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 txBox="1">
            <a:spLocks noGrp="1"/>
          </p:cNvSpPr>
          <p:nvPr>
            <p:ph type="body" idx="1"/>
          </p:nvPr>
        </p:nvSpPr>
        <p:spPr>
          <a:xfrm>
            <a:off x="1407150" y="9549425"/>
            <a:ext cx="11257275" cy="9046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97375" y="1508125"/>
            <a:ext cx="5278438" cy="7539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3207151" y="531087"/>
            <a:ext cx="7663647" cy="695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703897" y="4623943"/>
            <a:ext cx="12670155" cy="13268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786503" y="18696814"/>
            <a:ext cx="4504944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703897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0136124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1055846" y="6232271"/>
            <a:ext cx="11966258" cy="4221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111692" y="11258296"/>
            <a:ext cx="9854565" cy="5026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4786503" y="18696814"/>
            <a:ext cx="4504944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703897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10136124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207151" y="531087"/>
            <a:ext cx="7663647" cy="695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03897" y="4623943"/>
            <a:ext cx="6123908" cy="13268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2"/>
          </p:nvPr>
        </p:nvSpPr>
        <p:spPr>
          <a:xfrm>
            <a:off x="7250144" y="4623943"/>
            <a:ext cx="6123908" cy="13268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786503" y="18696814"/>
            <a:ext cx="4504944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703897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10136124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207151" y="531087"/>
            <a:ext cx="7663647" cy="695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ftr" idx="11"/>
          </p:nvPr>
        </p:nvSpPr>
        <p:spPr>
          <a:xfrm>
            <a:off x="4786503" y="18696814"/>
            <a:ext cx="4504944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703897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10136124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ftr" idx="11"/>
          </p:nvPr>
        </p:nvSpPr>
        <p:spPr>
          <a:xfrm>
            <a:off x="4786503" y="18696814"/>
            <a:ext cx="4504944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703897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0136124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207151" y="531087"/>
            <a:ext cx="7663647" cy="695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3897" y="4623943"/>
            <a:ext cx="12670155" cy="13268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786503" y="18696814"/>
            <a:ext cx="4504944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703897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0136124" y="18696814"/>
            <a:ext cx="3237928" cy="100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2461420" y="531087"/>
            <a:ext cx="8409231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795145" lvl="0" indent="3365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Obstacle Removing Robot </a:t>
            </a:r>
            <a:endParaRPr dirty="0"/>
          </a:p>
        </p:txBody>
      </p:sp>
      <p:sp>
        <p:nvSpPr>
          <p:cNvPr id="44" name="Google Shape;44;p7"/>
          <p:cNvSpPr txBox="1"/>
          <p:nvPr/>
        </p:nvSpPr>
        <p:spPr>
          <a:xfrm>
            <a:off x="783012" y="3844700"/>
            <a:ext cx="6578700" cy="2877819"/>
          </a:xfrm>
          <a:prstGeom prst="rect">
            <a:avLst/>
          </a:prstGeom>
          <a:noFill/>
          <a:ln w="9525" cap="flat" cmpd="sng">
            <a:solidFill>
              <a:srgbClr val="2121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42550" rIns="0" bIns="0" anchor="t" anchorCtr="0">
            <a:spAutoFit/>
          </a:bodyPr>
          <a:lstStyle/>
          <a:p>
            <a:pPr marL="502284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400" b="0" i="0" u="none" strike="noStrike" cap="none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08000" marR="495300" lvl="0" indent="0" algn="just" rtl="0">
              <a:lnSpc>
                <a:spcPct val="101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aims to design an obstacle removing robot using one PIC16F877A microcontroller. The robot has a lifting arm controlled by a servo motor. The main sensor and component used were a Sharp IR sensor in addition to a H-Bridge . The primary objectives of this project are twofold: first, to design a sophisticated robotic system capable of effectively detecting obstacles using a Sharp IR sensor; and second, to implement a robust lifting mechanism using a servo motor for obstacle removal. The scope of the project encompasses the integration of key components, including the PIC16F877A microcontroller, the Sharp IR sensor, and the servo motor, to create a seamless and efficient obstacle-removing robot.</a:t>
            </a:r>
            <a:endParaRPr sz="1300" dirty="0">
              <a:solidFill>
                <a:schemeClr val="dk1"/>
              </a:solidFill>
            </a:endParaRPr>
          </a:p>
          <a:p>
            <a:pPr marL="502284" marR="495300" lvl="0" indent="0" algn="just" rtl="0">
              <a:lnSpc>
                <a:spcPct val="108700"/>
              </a:lnSpc>
              <a:spcBef>
                <a:spcPts val="540"/>
              </a:spcBef>
              <a:spcAft>
                <a:spcPts val="0"/>
              </a:spcAft>
              <a:buNone/>
            </a:pPr>
            <a:endParaRPr sz="1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099185" marR="0" lvl="0" indent="-189230" algn="just" rtl="0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Noto Sans Symbols"/>
              <a:buChar char="∙"/>
            </a:pPr>
            <a:endParaRPr sz="1300" b="0" i="0" u="none" strike="noStrike" cap="none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" name="Google Shape;45;p7"/>
          <p:cNvSpPr txBox="1"/>
          <p:nvPr/>
        </p:nvSpPr>
        <p:spPr>
          <a:xfrm>
            <a:off x="1296714" y="7384201"/>
            <a:ext cx="5575200" cy="1421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07625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Times New Roman"/>
                <a:ea typeface="Times New Roman"/>
                <a:cs typeface="Times New Roman"/>
                <a:sym typeface="Times New Roman"/>
              </a:rPr>
              <a:t>Design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5080" lvl="0" indent="0" algn="l" rtl="0">
              <a:lnSpc>
                <a:spcPct val="101499"/>
              </a:lnSpc>
              <a:spcBef>
                <a:spcPts val="830"/>
              </a:spcBef>
              <a:spcAft>
                <a:spcPts val="0"/>
              </a:spcAft>
              <a:buNone/>
            </a:pPr>
            <a:r>
              <a:rPr lang="en-US" sz="1300" dirty="0">
                <a:latin typeface="Times New Roman"/>
                <a:ea typeface="Times New Roman"/>
                <a:cs typeface="Times New Roman"/>
                <a:sym typeface="Times New Roman"/>
              </a:rPr>
              <a:t>The following flowchart provides an insight of the functionality of the main device  in the smart city, which is the car.</a:t>
            </a:r>
          </a:p>
          <a:p>
            <a:pPr marL="0" marR="5080" lvl="0" indent="0" algn="l" rtl="0">
              <a:lnSpc>
                <a:spcPct val="101499"/>
              </a:lnSpc>
              <a:spcBef>
                <a:spcPts val="830"/>
              </a:spcBef>
              <a:spcAft>
                <a:spcPts val="0"/>
              </a:spcAft>
              <a:buNone/>
            </a:pPr>
            <a:r>
              <a:rPr lang="en-US" sz="1300" dirty="0">
                <a:latin typeface="Times New Roman"/>
                <a:ea typeface="Times New Roman"/>
                <a:cs typeface="Times New Roman"/>
                <a:sym typeface="Times New Roman"/>
              </a:rPr>
              <a:t>		</a:t>
            </a:r>
            <a:r>
              <a:rPr lang="en-US" sz="1500" dirty="0">
                <a:latin typeface="Times New Roman"/>
                <a:ea typeface="Times New Roman"/>
                <a:cs typeface="Times New Roman"/>
                <a:sym typeface="Times New Roman"/>
              </a:rPr>
              <a:t>Start</a:t>
            </a:r>
            <a:endParaRPr sz="15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" name="Google Shape;46;p7"/>
          <p:cNvSpPr/>
          <p:nvPr/>
        </p:nvSpPr>
        <p:spPr>
          <a:xfrm>
            <a:off x="7535750" y="3844700"/>
            <a:ext cx="5778500" cy="13494906"/>
          </a:xfrm>
          <a:custGeom>
            <a:avLst/>
            <a:gdLst/>
            <a:ahLst/>
            <a:cxnLst/>
            <a:rect l="l" t="t" r="r" b="b"/>
            <a:pathLst>
              <a:path w="5778500" h="9959340" extrusionOk="0">
                <a:moveTo>
                  <a:pt x="0" y="9959068"/>
                </a:moveTo>
                <a:lnTo>
                  <a:pt x="5778253" y="9959068"/>
                </a:lnTo>
                <a:lnTo>
                  <a:pt x="5778253" y="0"/>
                </a:lnTo>
                <a:lnTo>
                  <a:pt x="0" y="0"/>
                </a:lnTo>
                <a:lnTo>
                  <a:pt x="0" y="9959068"/>
                </a:lnTo>
                <a:close/>
              </a:path>
            </a:pathLst>
          </a:custGeom>
          <a:noFill/>
          <a:ln w="9525" cap="flat" cmpd="sng">
            <a:solidFill>
              <a:srgbClr val="2121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47" name="Google Shape;47;p7"/>
          <p:cNvSpPr/>
          <p:nvPr/>
        </p:nvSpPr>
        <p:spPr>
          <a:xfrm>
            <a:off x="800746" y="7392833"/>
            <a:ext cx="6567170" cy="9944100"/>
          </a:xfrm>
          <a:custGeom>
            <a:avLst/>
            <a:gdLst/>
            <a:ahLst/>
            <a:cxnLst/>
            <a:rect l="l" t="t" r="r" b="b"/>
            <a:pathLst>
              <a:path w="6567170" h="9944100" extrusionOk="0">
                <a:moveTo>
                  <a:pt x="0" y="9943990"/>
                </a:moveTo>
                <a:lnTo>
                  <a:pt x="6566920" y="9943990"/>
                </a:lnTo>
                <a:lnTo>
                  <a:pt x="6566920" y="0"/>
                </a:lnTo>
                <a:lnTo>
                  <a:pt x="0" y="0"/>
                </a:lnTo>
                <a:lnTo>
                  <a:pt x="0" y="9943990"/>
                </a:lnTo>
                <a:close/>
              </a:path>
            </a:pathLst>
          </a:custGeom>
          <a:noFill/>
          <a:ln w="9525" cap="flat" cmpd="sng">
            <a:solidFill>
              <a:srgbClr val="2121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				</a:t>
            </a:r>
            <a:endParaRPr sz="18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				</a:t>
            </a:r>
            <a:endParaRPr sz="1800"/>
          </a:p>
        </p:txBody>
      </p:sp>
      <p:sp>
        <p:nvSpPr>
          <p:cNvPr id="48" name="Google Shape;48;p7"/>
          <p:cNvSpPr txBox="1"/>
          <p:nvPr/>
        </p:nvSpPr>
        <p:spPr>
          <a:xfrm>
            <a:off x="8103921" y="3844705"/>
            <a:ext cx="4786500" cy="10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715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5080" lvl="0" indent="0" algn="l" rtl="0">
              <a:lnSpc>
                <a:spcPct val="101499"/>
              </a:lnSpc>
              <a:spcBef>
                <a:spcPts val="695"/>
              </a:spcBef>
              <a:spcAft>
                <a:spcPts val="0"/>
              </a:spcAft>
              <a:buNone/>
            </a:pPr>
            <a:r>
              <a:rPr lang="en-US" sz="1300" dirty="0">
                <a:latin typeface="Times New Roman"/>
                <a:ea typeface="Times New Roman"/>
                <a:cs typeface="Times New Roman"/>
                <a:sym typeface="Times New Roman"/>
              </a:rPr>
              <a:t>The following figures depict the final results after connecting the  circuits.</a:t>
            </a:r>
            <a:endParaRPr sz="1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" name="Google Shape;49;p7"/>
          <p:cNvSpPr txBox="1"/>
          <p:nvPr/>
        </p:nvSpPr>
        <p:spPr>
          <a:xfrm>
            <a:off x="795150" y="17497047"/>
            <a:ext cx="12637200" cy="1622875"/>
          </a:xfrm>
          <a:prstGeom prst="rect">
            <a:avLst/>
          </a:prstGeom>
          <a:noFill/>
          <a:ln w="9525" cap="flat" cmpd="sng">
            <a:solidFill>
              <a:srgbClr val="2121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43200" rIns="0" bIns="0" anchor="t" anchorCtr="0">
            <a:spAutoFit/>
          </a:bodyPr>
          <a:lstStyle/>
          <a:p>
            <a:pPr marL="502284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08000" marR="573405" lvl="0" indent="406400" algn="l" rtl="0">
              <a:spcBef>
                <a:spcPts val="69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conclusion, the obstacle-removing robot project has achieved its primary objectives and demonstrated a promising foundation for future advancements. The identified challenges provide valuable insights for iterative refinement, paving the way for a more robust and versatile robotic system capable of overcoming a wider range of obstacles in real-world scenarios.</a:t>
            </a: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08000" marR="573405" lvl="0" indent="406400" algn="l" rtl="0">
              <a:spcBef>
                <a:spcPts val="69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08000" marR="573405" lvl="0" indent="406400" algn="l" rtl="0">
              <a:spcBef>
                <a:spcPts val="69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" name="Google Shape;50;p7"/>
          <p:cNvSpPr txBox="1"/>
          <p:nvPr/>
        </p:nvSpPr>
        <p:spPr>
          <a:xfrm>
            <a:off x="3207162" y="1083701"/>
            <a:ext cx="8688000" cy="2770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8750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 dirty="0">
                <a:latin typeface="Times New Roman"/>
                <a:ea typeface="Times New Roman"/>
                <a:cs typeface="Times New Roman"/>
                <a:sym typeface="Times New Roman"/>
              </a:rPr>
              <a:t>Qutaiba Hamdan</a:t>
            </a:r>
            <a:endParaRPr sz="295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431290" marR="1922779" lvl="0" indent="0" algn="ctr" rtl="0">
              <a:lnSpc>
                <a:spcPct val="100000"/>
              </a:lnSpc>
              <a:spcBef>
                <a:spcPts val="1310"/>
              </a:spcBef>
              <a:spcAft>
                <a:spcPts val="0"/>
              </a:spcAft>
              <a:buNone/>
            </a:pPr>
            <a:r>
              <a:rPr lang="en-US" sz="2200" i="1" dirty="0">
                <a:latin typeface="Times New Roman"/>
                <a:ea typeface="Times New Roman"/>
                <a:cs typeface="Times New Roman"/>
                <a:sym typeface="Times New Roman"/>
              </a:rPr>
              <a:t>Supervisor: Dr. Belal </a:t>
            </a:r>
            <a:r>
              <a:rPr lang="en-US" sz="2200" i="1" dirty="0" err="1">
                <a:latin typeface="Times New Roman"/>
                <a:ea typeface="Times New Roman"/>
                <a:cs typeface="Times New Roman"/>
                <a:sym typeface="Times New Roman"/>
              </a:rPr>
              <a:t>Sababha</a:t>
            </a:r>
            <a:r>
              <a:rPr lang="en-US" sz="2200" i="1" dirty="0">
                <a:latin typeface="Times New Roman"/>
                <a:ea typeface="Times New Roman"/>
                <a:cs typeface="Times New Roman"/>
                <a:sym typeface="Times New Roman"/>
              </a:rPr>
              <a:t> Embedded Systems Final Design Project, Fall 2023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419225" marR="2367280" lvl="0" indent="218439" algn="ctr" rtl="0">
              <a:lnSpc>
                <a:spcPct val="120000"/>
              </a:lnSpc>
              <a:spcBef>
                <a:spcPts val="85"/>
              </a:spcBef>
              <a:spcAft>
                <a:spcPts val="0"/>
              </a:spcAft>
              <a:buNone/>
            </a:pPr>
            <a:r>
              <a:rPr lang="en-US" sz="2200" i="1" dirty="0">
                <a:latin typeface="Times New Roman"/>
                <a:ea typeface="Times New Roman"/>
                <a:cs typeface="Times New Roman"/>
                <a:sym typeface="Times New Roman"/>
              </a:rPr>
              <a:t>King Abdullah II School of Engineering  Princess Sumaya University for Technology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1" name="Google Shape;5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595" y="753904"/>
            <a:ext cx="1999939" cy="240202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7"/>
          <p:cNvSpPr txBox="1"/>
          <p:nvPr/>
        </p:nvSpPr>
        <p:spPr>
          <a:xfrm>
            <a:off x="1679664" y="11632434"/>
            <a:ext cx="6489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5240" marR="5080" lvl="0" indent="-152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" name="Google Shape;53;p7"/>
          <p:cNvSpPr txBox="1"/>
          <p:nvPr/>
        </p:nvSpPr>
        <p:spPr>
          <a:xfrm>
            <a:off x="4658752" y="9652235"/>
            <a:ext cx="7314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7145" marR="5080" lvl="0" indent="-1714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4" name="Google Shape;54;p7"/>
          <p:cNvSpPr txBox="1"/>
          <p:nvPr/>
        </p:nvSpPr>
        <p:spPr>
          <a:xfrm>
            <a:off x="1199288" y="12415588"/>
            <a:ext cx="33234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t" anchorCtr="0">
            <a:spAutoFit/>
          </a:bodyPr>
          <a:lstStyle/>
          <a:p>
            <a:pPr marL="0" marR="113029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i="1" dirty="0">
                <a:solidFill>
                  <a:srgbClr val="A6A6A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1</a:t>
            </a:r>
            <a:endParaRPr sz="11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None/>
            </a:pPr>
            <a:r>
              <a:rPr lang="en-US" sz="1300" dirty="0">
                <a:latin typeface="Times New Roman"/>
                <a:ea typeface="Times New Roman"/>
                <a:cs typeface="Times New Roman"/>
                <a:sym typeface="Times New Roman"/>
              </a:rPr>
              <a:t>The designed circuit is shown in Figure 2.</a:t>
            </a:r>
            <a:endParaRPr sz="1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7"/>
          <p:cNvSpPr txBox="1"/>
          <p:nvPr/>
        </p:nvSpPr>
        <p:spPr>
          <a:xfrm>
            <a:off x="8202225" y="15713000"/>
            <a:ext cx="4412700" cy="5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283845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i="1" dirty="0">
                <a:solidFill>
                  <a:srgbClr val="A6A6A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(c)</a:t>
            </a:r>
            <a:endParaRPr sz="11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-US" sz="1300" dirty="0">
                <a:latin typeface="Times New Roman"/>
                <a:ea typeface="Times New Roman"/>
                <a:cs typeface="Times New Roman"/>
                <a:sym typeface="Times New Roman"/>
              </a:rPr>
              <a:t> ( c ) Side view of project</a:t>
            </a:r>
          </a:p>
          <a:p>
            <a:pPr marL="0" marR="5080" lvl="0" indent="0" algn="just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7"/>
          <p:cNvSpPr txBox="1"/>
          <p:nvPr/>
        </p:nvSpPr>
        <p:spPr>
          <a:xfrm>
            <a:off x="9025775" y="7629400"/>
            <a:ext cx="2209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AutoNum type="alphaLcParenBoth"/>
            </a:pPr>
            <a:r>
              <a:rPr lang="en-US" sz="1300">
                <a:latin typeface="Times New Roman"/>
                <a:ea typeface="Times New Roman"/>
                <a:cs typeface="Times New Roman"/>
                <a:sym typeface="Times New Roman"/>
              </a:rPr>
              <a:t>Front Figure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7"/>
          <p:cNvSpPr txBox="1"/>
          <p:nvPr/>
        </p:nvSpPr>
        <p:spPr>
          <a:xfrm>
            <a:off x="8426575" y="11515725"/>
            <a:ext cx="385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 (b) </a:t>
            </a:r>
            <a:r>
              <a:rPr lang="en-US" sz="1300">
                <a:latin typeface="Times New Roman"/>
                <a:ea typeface="Times New Roman"/>
                <a:cs typeface="Times New Roman"/>
                <a:sym typeface="Times New Roman"/>
              </a:rPr>
              <a:t>Project shown from above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C7297D-A1E5-D4E6-DA1B-0D303A106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4676" y="5042846"/>
            <a:ext cx="1965975" cy="2621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1C7E2E-612F-8298-498F-6892275FB0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8990" y="8159624"/>
            <a:ext cx="2437346" cy="32497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FEFF5F-A160-1448-ED0D-C9A3794059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32817" y="12010608"/>
            <a:ext cx="2881700" cy="38422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C37BBA-C443-8108-6E54-891D187B44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5360" y="13346998"/>
            <a:ext cx="6225870" cy="34200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EC5B6F-7EB0-7F91-89D8-93A4D627C3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04114" y="8805596"/>
            <a:ext cx="4234346" cy="36415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1782</TotalTime>
  <Words>290</Words>
  <Application>Microsoft Office PowerPoint</Application>
  <PresentationFormat>Custom</PresentationFormat>
  <Paragraphs>23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Noto Sans Symbols</vt:lpstr>
      <vt:lpstr>Times New Roman</vt:lpstr>
      <vt:lpstr>Office Theme</vt:lpstr>
      <vt:lpstr>Obstacle Removing Robot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Obstacle Removing Robot </dc:title>
  <cp:lastModifiedBy>Qutaiba Hamdan</cp:lastModifiedBy>
  <cp:revision>2</cp:revision>
  <dcterms:modified xsi:type="dcterms:W3CDTF">2024-05-26T20:31:06Z</dcterms:modified>
</cp:coreProperties>
</file>